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97"/>
  </p:normalViewPr>
  <p:slideViewPr>
    <p:cSldViewPr>
      <p:cViewPr varScale="1">
        <p:scale>
          <a:sx n="107" d="100"/>
          <a:sy n="107" d="100"/>
        </p:scale>
        <p:origin x="176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o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22" name="Sottotito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/>
              <a:t>Fare clic per modificare lo stile del sottotitolo dello schema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E9B1-BA4B-47B8-A233-03AA89C16A78}" type="datetimeFigureOut">
              <a:rPr lang="it-IT" smtClean="0"/>
              <a:t>17/12/19</a:t>
            </a:fld>
            <a:endParaRPr lang="it-IT"/>
          </a:p>
        </p:txBody>
      </p:sp>
      <p:sp>
        <p:nvSpPr>
          <p:cNvPr id="20" name="Segnaposto piè di pagin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4D42-6268-4E32-BFCB-9A0BD72BF94B}" type="slidenum">
              <a:rPr lang="it-IT" smtClean="0"/>
              <a:t>‹N›</a:t>
            </a:fld>
            <a:endParaRPr lang="it-IT"/>
          </a:p>
        </p:txBody>
      </p:sp>
      <p:sp>
        <p:nvSpPr>
          <p:cNvPr id="8" name="Oval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E9B1-BA4B-47B8-A233-03AA89C16A78}" type="datetimeFigureOut">
              <a:rPr lang="it-IT" smtClean="0"/>
              <a:t>17/12/19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4D42-6268-4E32-BFCB-9A0BD72BF9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E9B1-BA4B-47B8-A233-03AA89C16A78}" type="datetimeFigureOut">
              <a:rPr lang="it-IT" smtClean="0"/>
              <a:t>17/12/19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4D42-6268-4E32-BFCB-9A0BD72BF9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E9B1-BA4B-47B8-A233-03AA89C16A78}" type="datetimeFigureOut">
              <a:rPr lang="it-IT" smtClean="0"/>
              <a:t>17/12/19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4D42-6268-4E32-BFCB-9A0BD72BF9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E9B1-BA4B-47B8-A233-03AA89C16A78}" type="datetimeFigureOut">
              <a:rPr lang="it-IT" smtClean="0"/>
              <a:t>17/12/19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4D42-6268-4E32-BFCB-9A0BD72BF94B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Rettango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E9B1-BA4B-47B8-A233-03AA89C16A78}" type="datetimeFigureOut">
              <a:rPr lang="it-IT" smtClean="0"/>
              <a:t>17/12/19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4D42-6268-4E32-BFCB-9A0BD72BF9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E9B1-BA4B-47B8-A233-03AA89C16A78}" type="datetimeFigureOut">
              <a:rPr lang="it-IT" smtClean="0"/>
              <a:t>17/12/19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4D42-6268-4E32-BFCB-9A0BD72BF9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E9B1-BA4B-47B8-A233-03AA89C16A78}" type="datetimeFigureOut">
              <a:rPr lang="it-IT" smtClean="0"/>
              <a:t>17/12/19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4D42-6268-4E32-BFCB-9A0BD72BF9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E9B1-BA4B-47B8-A233-03AA89C16A78}" type="datetimeFigureOut">
              <a:rPr lang="it-IT" smtClean="0"/>
              <a:t>17/12/19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4D42-6268-4E32-BFCB-9A0BD72BF94B}" type="slidenum">
              <a:rPr lang="it-IT" smtClean="0"/>
              <a:t>‹N›</a:t>
            </a:fld>
            <a:endParaRPr lang="it-IT"/>
          </a:p>
        </p:txBody>
      </p:sp>
      <p:sp>
        <p:nvSpPr>
          <p:cNvPr id="6" name="Rettango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E9B1-BA4B-47B8-A233-03AA89C16A78}" type="datetimeFigureOut">
              <a:rPr lang="it-IT" smtClean="0"/>
              <a:t>17/12/19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4D42-6268-4E32-BFCB-9A0BD72BF94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E9B1-BA4B-47B8-A233-03AA89C16A78}" type="datetimeFigureOut">
              <a:rPr lang="it-IT" smtClean="0"/>
              <a:t>17/12/19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4D42-6268-4E32-BFCB-9A0BD72BF94B}" type="slidenum">
              <a:rPr lang="it-IT" smtClean="0"/>
              <a:t>‹N›</a:t>
            </a:fld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it-IT"/>
              <a:t>Fare clic sull'icona per inserire un'immagine</a:t>
            </a:r>
            <a:endParaRPr kumimoji="0" lang="en-US" dirty="0"/>
          </a:p>
        </p:txBody>
      </p:sp>
      <p:sp>
        <p:nvSpPr>
          <p:cNvPr id="9" name="Elaborazione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Elaborazione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Anello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Segnaposto tito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9" name="Segnaposto tes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  <a:p>
            <a:pPr lvl="1" eaLnBrk="1" latinLnBrk="0" hangingPunct="1"/>
            <a:r>
              <a:rPr kumimoji="0" lang="it-IT"/>
              <a:t>Secondo livello</a:t>
            </a:r>
          </a:p>
          <a:p>
            <a:pPr lvl="2" eaLnBrk="1" latinLnBrk="0" hangingPunct="1"/>
            <a:r>
              <a:rPr kumimoji="0" lang="it-IT"/>
              <a:t>Terzo livello</a:t>
            </a:r>
          </a:p>
          <a:p>
            <a:pPr lvl="3" eaLnBrk="1" latinLnBrk="0" hangingPunct="1"/>
            <a:r>
              <a:rPr kumimoji="0" lang="it-IT"/>
              <a:t>Quarto livello</a:t>
            </a:r>
          </a:p>
          <a:p>
            <a:pPr lvl="4" eaLnBrk="1" latinLnBrk="0" hangingPunct="1"/>
            <a:r>
              <a:rPr kumimoji="0" lang="it-IT"/>
              <a:t>Quinto livello</a:t>
            </a:r>
            <a:endParaRPr kumimoji="0" lang="en-US"/>
          </a:p>
        </p:txBody>
      </p:sp>
      <p:sp>
        <p:nvSpPr>
          <p:cNvPr id="24" name="Segnaposto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E16E9B1-BA4B-47B8-A233-03AA89C16A78}" type="datetimeFigureOut">
              <a:rPr lang="it-IT" smtClean="0"/>
              <a:t>17/12/19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D624D42-6268-4E32-BFCB-9A0BD72BF94B}" type="slidenum">
              <a:rPr lang="it-IT" smtClean="0"/>
              <a:t>‹N›</a:t>
            </a:fld>
            <a:endParaRPr lang="it-IT"/>
          </a:p>
        </p:txBody>
      </p:sp>
      <p:sp>
        <p:nvSpPr>
          <p:cNvPr id="15" name="Rettango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75656" y="1772816"/>
            <a:ext cx="6192688" cy="2952327"/>
          </a:xfrm>
        </p:spPr>
        <p:txBody>
          <a:bodyPr>
            <a:normAutofit/>
          </a:bodyPr>
          <a:lstStyle/>
          <a:p>
            <a:r>
              <a:rPr lang="it-IT" sz="4800" dirty="0">
                <a:latin typeface="Algerian" panose="04020705040A02060702" pitchFamily="82" charset="0"/>
              </a:rPr>
              <a:t>L’evoluzione </a:t>
            </a:r>
            <a:br>
              <a:rPr lang="it-IT" sz="4800" dirty="0">
                <a:latin typeface="Algerian" panose="04020705040A02060702" pitchFamily="82" charset="0"/>
              </a:rPr>
            </a:br>
            <a:r>
              <a:rPr lang="it-IT" sz="4800" dirty="0">
                <a:latin typeface="Algerian" panose="04020705040A02060702" pitchFamily="82" charset="0"/>
              </a:rPr>
              <a:t>dello strumento </a:t>
            </a:r>
            <a:br>
              <a:rPr lang="it-IT" sz="4800" dirty="0">
                <a:latin typeface="Algerian" panose="04020705040A02060702" pitchFamily="82" charset="0"/>
              </a:rPr>
            </a:br>
            <a:r>
              <a:rPr lang="it-IT" sz="4800" dirty="0">
                <a:latin typeface="Algerian" panose="04020705040A02060702" pitchFamily="82" charset="0"/>
              </a:rPr>
              <a:t>di scrittura</a:t>
            </a:r>
          </a:p>
        </p:txBody>
      </p:sp>
    </p:spTree>
    <p:extLst>
      <p:ext uri="{BB962C8B-B14F-4D97-AF65-F5344CB8AC3E}">
        <p14:creationId xmlns:p14="http://schemas.microsoft.com/office/powerpoint/2010/main" val="2819109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75656" y="5013176"/>
            <a:ext cx="6984776" cy="1512168"/>
          </a:xfrm>
        </p:spPr>
        <p:txBody>
          <a:bodyPr>
            <a:noAutofit/>
          </a:bodyPr>
          <a:lstStyle/>
          <a:p>
            <a:r>
              <a:rPr lang="it-IT" sz="2400" dirty="0"/>
              <a:t>Egizi, Greci e Romani utilizzavano lo stelo di piante </a:t>
            </a:r>
            <a:br>
              <a:rPr lang="it-IT" sz="2400" dirty="0"/>
            </a:br>
            <a:r>
              <a:rPr lang="it-IT" sz="2400" dirty="0"/>
              <a:t>(</a:t>
            </a:r>
            <a:r>
              <a:rPr lang="it-IT" sz="2400" b="1" dirty="0"/>
              <a:t>calamo</a:t>
            </a:r>
            <a:r>
              <a:rPr lang="it-IT" sz="2400" dirty="0"/>
              <a:t>) per scrivere sul papiro: la punta andava immersa in una boccetta contenente inchiostro.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58268C3-F246-A24F-835E-992BE36E6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548680"/>
            <a:ext cx="4104456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936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62987" y="4869160"/>
            <a:ext cx="7992888" cy="1503040"/>
          </a:xfrm>
        </p:spPr>
        <p:txBody>
          <a:bodyPr>
            <a:noAutofit/>
          </a:bodyPr>
          <a:lstStyle/>
          <a:p>
            <a:r>
              <a:rPr lang="it-IT" sz="2400" dirty="0"/>
              <a:t>Dal 5°- 6° secolo D.C. cominciarono a essere utilizzate </a:t>
            </a:r>
            <a:br>
              <a:rPr lang="it-IT" sz="2400" dirty="0"/>
            </a:br>
            <a:r>
              <a:rPr lang="it-IT" sz="2400" dirty="0"/>
              <a:t>le </a:t>
            </a:r>
            <a:r>
              <a:rPr lang="it-IT" sz="2400" b="1" dirty="0"/>
              <a:t>penne d’uccello </a:t>
            </a:r>
            <a:r>
              <a:rPr lang="it-IT" sz="2400" dirty="0"/>
              <a:t>(in particolare </a:t>
            </a:r>
            <a:r>
              <a:rPr lang="it-IT" sz="2400" b="1" dirty="0"/>
              <a:t>d’oca</a:t>
            </a:r>
            <a:r>
              <a:rPr lang="it-IT" sz="2400" dirty="0"/>
              <a:t>) per la loro particolare consistenza e resistenza: la punta andava immersa </a:t>
            </a:r>
            <a:br>
              <a:rPr lang="it-IT" sz="2400" dirty="0"/>
            </a:br>
            <a:r>
              <a:rPr lang="it-IT" sz="2400" dirty="0"/>
              <a:t>in una boccetta contenente inchiostro (calamaio).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1BA8E42-1498-BD44-8101-65978B6D9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492" y="548680"/>
            <a:ext cx="5724128" cy="357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755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87624" y="4832299"/>
            <a:ext cx="7597352" cy="1603463"/>
          </a:xfrm>
        </p:spPr>
        <p:txBody>
          <a:bodyPr>
            <a:noAutofit/>
          </a:bodyPr>
          <a:lstStyle/>
          <a:p>
            <a:r>
              <a:rPr lang="it-IT" sz="2400" dirty="0"/>
              <a:t>Dal 19° secolo i </a:t>
            </a:r>
            <a:r>
              <a:rPr lang="it-IT" sz="2400" b="1" dirty="0"/>
              <a:t>pennini d’acciaio montati su legno </a:t>
            </a:r>
            <a:br>
              <a:rPr lang="it-IT" sz="2400" dirty="0"/>
            </a:br>
            <a:r>
              <a:rPr lang="it-IT" sz="2400" dirty="0"/>
              <a:t>sostituirono la penna d’oca: avevano il vantaggio </a:t>
            </a:r>
            <a:br>
              <a:rPr lang="it-IT" sz="2400" dirty="0"/>
            </a:br>
            <a:r>
              <a:rPr lang="it-IT" sz="2400" dirty="0"/>
              <a:t>di far aderire al foglio una maggiore quantità di inchiostro </a:t>
            </a:r>
            <a:br>
              <a:rPr lang="it-IT" sz="2400" dirty="0"/>
            </a:br>
            <a:r>
              <a:rPr lang="it-IT" sz="2400" dirty="0"/>
              <a:t>(perciò si scriveva più velocemente).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18B2D14-8CFD-6142-8025-6F23F0FADF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0"/>
            <a:ext cx="4968552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427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39545" y="5301207"/>
            <a:ext cx="7568009" cy="1143000"/>
          </a:xfrm>
        </p:spPr>
        <p:txBody>
          <a:bodyPr>
            <a:noAutofit/>
          </a:bodyPr>
          <a:lstStyle/>
          <a:p>
            <a:r>
              <a:rPr lang="it-IT" sz="2400" dirty="0"/>
              <a:t>Nel 1884 fu inventata la </a:t>
            </a:r>
            <a:r>
              <a:rPr lang="it-IT" sz="2400" b="1" dirty="0"/>
              <a:t>penna stilografica </a:t>
            </a:r>
            <a:r>
              <a:rPr lang="it-IT" sz="2400" dirty="0"/>
              <a:t>con serbatoio. </a:t>
            </a:r>
            <a:br>
              <a:rPr lang="it-IT" sz="2400" dirty="0"/>
            </a:br>
            <a:r>
              <a:rPr lang="it-IT" sz="2400" dirty="0"/>
              <a:t>Ebbe un successo immediato per facilità d’uso </a:t>
            </a:r>
            <a:br>
              <a:rPr lang="it-IT" sz="2400" dirty="0"/>
            </a:br>
            <a:r>
              <a:rPr lang="it-IT" sz="2400" dirty="0"/>
              <a:t>e per la maggior fluidità e velocità di scrittura.</a:t>
            </a:r>
          </a:p>
        </p:txBody>
      </p:sp>
      <p:sp>
        <p:nvSpPr>
          <p:cNvPr id="4" name="AutoShape 2" descr="Risultati immagini per IMMAGINI penna stilografica ant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" name="AutoShape 4" descr="Risultati immagini per IMMAGINI penna stilografica antic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E713ED3-536F-D04C-BACA-E6B28B0F2B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53116" y="-1234103"/>
            <a:ext cx="5140870" cy="7929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963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5616" y="4797152"/>
            <a:ext cx="7920880" cy="1944216"/>
          </a:xfrm>
        </p:spPr>
        <p:txBody>
          <a:bodyPr>
            <a:noAutofit/>
          </a:bodyPr>
          <a:lstStyle/>
          <a:p>
            <a:r>
              <a:rPr lang="it-IT" sz="2400" dirty="0">
                <a:effectLst/>
              </a:rPr>
              <a:t>Nel 1938 fu inventata l’ultima versione della penna: la </a:t>
            </a:r>
            <a:r>
              <a:rPr lang="it-IT" sz="2400" b="1" dirty="0">
                <a:effectLst/>
              </a:rPr>
              <a:t>penna a sfera</a:t>
            </a:r>
            <a:r>
              <a:rPr lang="it-IT" sz="2400" dirty="0">
                <a:effectLst/>
              </a:rPr>
              <a:t>. </a:t>
            </a:r>
            <a:r>
              <a:rPr lang="it-IT" sz="2400" dirty="0"/>
              <a:t>Sulla sua punta si trova una piccola sfera libera di ruotare che, mentre scorre sulla carta, raccoglie l’inchiostro da una cartuccia posta all’interno della penna e la sparge sul foglio.</a:t>
            </a:r>
            <a:br>
              <a:rPr lang="it-IT" sz="2400" dirty="0"/>
            </a:br>
            <a:endParaRPr lang="it-IT" sz="2400" dirty="0"/>
          </a:p>
        </p:txBody>
      </p:sp>
      <p:pic>
        <p:nvPicPr>
          <p:cNvPr id="1026" name="Picture 2" descr="Risultati immagini per funzionamento penne a sf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12782"/>
            <a:ext cx="6552728" cy="384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839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03648" y="5157192"/>
            <a:ext cx="7344816" cy="1143000"/>
          </a:xfrm>
        </p:spPr>
        <p:txBody>
          <a:bodyPr>
            <a:noAutofit/>
          </a:bodyPr>
          <a:lstStyle/>
          <a:p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cinque strumenti scrittori più significativi che hanno caratterizzato l’evoluzione della penna (da sinistra):  calamo, penna d’oca, pennino d’acciaio su canna di legno, penna stilografica, penna a sfera. </a:t>
            </a:r>
          </a:p>
        </p:txBody>
      </p:sp>
      <p:pic>
        <p:nvPicPr>
          <p:cNvPr id="1026" name="Picture 2" descr="C:\Users\Marianna.MARIANNA-PC\Desktop\IN TRANSITO\GIUNTI 2019-2020\TECNOLOGIA 2019-2020\ARTICOLI MIEI\ARTICOLO 6\FOTO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88640"/>
            <a:ext cx="6480720" cy="438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9146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zio">
  <a:themeElements>
    <a:clrScheme name="Solstiz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z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z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97</TotalTime>
  <Words>230</Words>
  <Application>Microsoft Macintosh PowerPoint</Application>
  <PresentationFormat>Presentazione su schermo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2" baseType="lpstr">
      <vt:lpstr>Algerian</vt:lpstr>
      <vt:lpstr>Gill Sans MT</vt:lpstr>
      <vt:lpstr>Verdana</vt:lpstr>
      <vt:lpstr>Wingdings 2</vt:lpstr>
      <vt:lpstr>Solstizio</vt:lpstr>
      <vt:lpstr>L’evoluzione  dello strumento  di scrittura</vt:lpstr>
      <vt:lpstr>Egizi, Greci e Romani utilizzavano lo stelo di piante  (calamo) per scrivere sul papiro: la punta andava immersa in una boccetta contenente inchiostro.</vt:lpstr>
      <vt:lpstr>Dal 5°- 6° secolo D.C. cominciarono a essere utilizzate  le penne d’uccello (in particolare d’oca) per la loro particolare consistenza e resistenza: la punta andava immersa  in una boccetta contenente inchiostro (calamaio).</vt:lpstr>
      <vt:lpstr>Dal 19° secolo i pennini d’acciaio montati su legno  sostituirono la penna d’oca: avevano il vantaggio  di far aderire al foglio una maggiore quantità di inchiostro  (perciò si scriveva più velocemente).</vt:lpstr>
      <vt:lpstr>Nel 1884 fu inventata la penna stilografica con serbatoio.  Ebbe un successo immediato per facilità d’uso  e per la maggior fluidità e velocità di scrittura.</vt:lpstr>
      <vt:lpstr>Nel 1938 fu inventata l’ultima versione della penna: la penna a sfera. Sulla sua punta si trova una piccola sfera libera di ruotare che, mentre scorre sulla carta, raccoglie l’inchiostro da una cartuccia posta all’interno della penna e la sparge sul foglio. </vt:lpstr>
      <vt:lpstr>I cinque strumenti scrittori più significativi che hanno caratterizzato l’evoluzione della penna (da sinistra):  calamo, penna d’oca, pennino d’acciaio su canna di legno, penna stilografica, penna a sfera.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Egizi, Greci e Romani utilizzavano  lo stelo di piante (calamo)  per scrivere sul papiro.</dc:title>
  <dc:creator>Marianna</dc:creator>
  <cp:lastModifiedBy>Umberto Buiani P. iva 01351130479</cp:lastModifiedBy>
  <cp:revision>21</cp:revision>
  <dcterms:created xsi:type="dcterms:W3CDTF">2019-07-23T14:28:24Z</dcterms:created>
  <dcterms:modified xsi:type="dcterms:W3CDTF">2019-12-17T18:02:20Z</dcterms:modified>
</cp:coreProperties>
</file>